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87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86" r:id="rId11"/>
    <p:sldId id="267" r:id="rId12"/>
    <p:sldId id="268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</p:sldIdLst>
  <p:sldSz cx="18288000" cy="10287000"/>
  <p:notesSz cx="6858000" cy="9144000"/>
  <p:embeddedFontLst>
    <p:embeddedFont>
      <p:font typeface="Arimo" panose="020B0604020202020204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hLbWlEZYeceGzVhCsfeyvGDrdf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167" y="37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:a16="http://schemas.microsoft.com/office/drawing/2014/main" id="{BF569A62-F752-961E-0E6D-996F49DDA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:notes">
            <a:extLst>
              <a:ext uri="{FF2B5EF4-FFF2-40B4-BE49-F238E27FC236}">
                <a16:creationId xmlns:a16="http://schemas.microsoft.com/office/drawing/2014/main" id="{DCC2DB75-222D-5752-7114-9290BAD7A5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9:notes">
            <a:extLst>
              <a:ext uri="{FF2B5EF4-FFF2-40B4-BE49-F238E27FC236}">
                <a16:creationId xmlns:a16="http://schemas.microsoft.com/office/drawing/2014/main" id="{12996989-E57F-AFCD-434A-6B2F6D5F14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247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C473B806-20E7-8D08-CEB4-813F3BE26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>
            <a:extLst>
              <a:ext uri="{FF2B5EF4-FFF2-40B4-BE49-F238E27FC236}">
                <a16:creationId xmlns:a16="http://schemas.microsoft.com/office/drawing/2014/main" id="{825BD225-7CDF-7DFA-AE7C-DD1DD1E643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3:notes">
            <a:extLst>
              <a:ext uri="{FF2B5EF4-FFF2-40B4-BE49-F238E27FC236}">
                <a16:creationId xmlns:a16="http://schemas.microsoft.com/office/drawing/2014/main" id="{70F3E40D-D2BF-62B3-285B-21CE85D4D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Google Shape;59;p3:notes">
            <a:extLst>
              <a:ext uri="{FF2B5EF4-FFF2-40B4-BE49-F238E27FC236}">
                <a16:creationId xmlns:a16="http://schemas.microsoft.com/office/drawing/2014/main" id="{7EE965ED-B763-4865-512C-992FDCC1986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9713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8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9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4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4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4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"/>
          <p:cNvSpPr/>
          <p:nvPr/>
        </p:nvSpPr>
        <p:spPr>
          <a:xfrm>
            <a:off x="13923397" y="7398521"/>
            <a:ext cx="4672957" cy="3178735"/>
          </a:xfrm>
          <a:custGeom>
            <a:avLst/>
            <a:gdLst/>
            <a:ahLst/>
            <a:cxnLst/>
            <a:rect l="l" t="t" r="r" b="b"/>
            <a:pathLst>
              <a:path w="4672957" h="3178735" extrusionOk="0">
                <a:moveTo>
                  <a:pt x="0" y="0"/>
                </a:moveTo>
                <a:lnTo>
                  <a:pt x="4672956" y="0"/>
                </a:lnTo>
                <a:lnTo>
                  <a:pt x="4672956" y="3178735"/>
                </a:lnTo>
                <a:lnTo>
                  <a:pt x="0" y="3178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7" b="-6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88" name="Google Shape;88;p1"/>
          <p:cNvSpPr/>
          <p:nvPr/>
        </p:nvSpPr>
        <p:spPr>
          <a:xfrm>
            <a:off x="-1426213" y="-1049552"/>
            <a:ext cx="6451636" cy="4006606"/>
          </a:xfrm>
          <a:custGeom>
            <a:avLst/>
            <a:gdLst/>
            <a:ahLst/>
            <a:cxnLst/>
            <a:rect l="l" t="t" r="r" b="b"/>
            <a:pathLst>
              <a:path w="6451636" h="4006606" extrusionOk="0">
                <a:moveTo>
                  <a:pt x="0" y="0"/>
                </a:moveTo>
                <a:lnTo>
                  <a:pt x="6451636" y="0"/>
                </a:lnTo>
                <a:lnTo>
                  <a:pt x="6451636" y="4006606"/>
                </a:lnTo>
                <a:lnTo>
                  <a:pt x="0" y="40066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89" name="Google Shape;89;p1"/>
          <p:cNvSpPr/>
          <p:nvPr/>
        </p:nvSpPr>
        <p:spPr>
          <a:xfrm>
            <a:off x="8690679" y="-2564045"/>
            <a:ext cx="3245436" cy="6355509"/>
          </a:xfrm>
          <a:custGeom>
            <a:avLst/>
            <a:gdLst/>
            <a:ahLst/>
            <a:cxnLst/>
            <a:rect l="l" t="t" r="r" b="b"/>
            <a:pathLst>
              <a:path w="3245436" h="6355509" extrusionOk="0">
                <a:moveTo>
                  <a:pt x="0" y="0"/>
                </a:moveTo>
                <a:lnTo>
                  <a:pt x="3245436" y="0"/>
                </a:lnTo>
                <a:lnTo>
                  <a:pt x="3245436" y="6355509"/>
                </a:lnTo>
                <a:lnTo>
                  <a:pt x="0" y="635550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0" name="Google Shape;90;p1"/>
          <p:cNvSpPr/>
          <p:nvPr/>
        </p:nvSpPr>
        <p:spPr>
          <a:xfrm>
            <a:off x="9855322" y="4036686"/>
            <a:ext cx="2601944" cy="2191989"/>
          </a:xfrm>
          <a:custGeom>
            <a:avLst/>
            <a:gdLst/>
            <a:ahLst/>
            <a:cxnLst/>
            <a:rect l="l" t="t" r="r" b="b"/>
            <a:pathLst>
              <a:path w="3469259" h="2922651" extrusionOk="0">
                <a:moveTo>
                  <a:pt x="0" y="0"/>
                </a:moveTo>
                <a:lnTo>
                  <a:pt x="3469259" y="0"/>
                </a:lnTo>
                <a:lnTo>
                  <a:pt x="3469259" y="2922651"/>
                </a:lnTo>
                <a:lnTo>
                  <a:pt x="0" y="2922651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1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1" name="Google Shape;91;p1"/>
          <p:cNvSpPr/>
          <p:nvPr/>
        </p:nvSpPr>
        <p:spPr>
          <a:xfrm>
            <a:off x="11499292" y="-1330086"/>
            <a:ext cx="3278124" cy="6367272"/>
          </a:xfrm>
          <a:custGeom>
            <a:avLst/>
            <a:gdLst/>
            <a:ahLst/>
            <a:cxnLst/>
            <a:rect l="l" t="t" r="r" b="b"/>
            <a:pathLst>
              <a:path w="4370832" h="8489696" extrusionOk="0">
                <a:moveTo>
                  <a:pt x="0" y="0"/>
                </a:moveTo>
                <a:lnTo>
                  <a:pt x="4370832" y="0"/>
                </a:lnTo>
                <a:lnTo>
                  <a:pt x="4370832" y="8489696"/>
                </a:lnTo>
                <a:lnTo>
                  <a:pt x="0" y="8489696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12" r="-11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2" name="Google Shape;92;p1"/>
          <p:cNvSpPr/>
          <p:nvPr/>
        </p:nvSpPr>
        <p:spPr>
          <a:xfrm>
            <a:off x="14141154" y="-1126715"/>
            <a:ext cx="3100918" cy="6090015"/>
          </a:xfrm>
          <a:custGeom>
            <a:avLst/>
            <a:gdLst/>
            <a:ahLst/>
            <a:cxnLst/>
            <a:rect l="l" t="t" r="r" b="b"/>
            <a:pathLst>
              <a:path w="3100918" h="6090015" extrusionOk="0">
                <a:moveTo>
                  <a:pt x="0" y="0"/>
                </a:moveTo>
                <a:lnTo>
                  <a:pt x="3100918" y="0"/>
                </a:lnTo>
                <a:lnTo>
                  <a:pt x="3100918" y="6090015"/>
                </a:lnTo>
                <a:lnTo>
                  <a:pt x="0" y="60900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l="-8" r="-7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3" name="Google Shape;93;p1"/>
          <p:cNvSpPr/>
          <p:nvPr/>
        </p:nvSpPr>
        <p:spPr>
          <a:xfrm>
            <a:off x="2906702" y="3321945"/>
            <a:ext cx="4567675" cy="4527131"/>
          </a:xfrm>
          <a:custGeom>
            <a:avLst/>
            <a:gdLst/>
            <a:ahLst/>
            <a:cxnLst/>
            <a:rect l="l" t="t" r="r" b="b"/>
            <a:pathLst>
              <a:path w="4567675" h="4527131" extrusionOk="0">
                <a:moveTo>
                  <a:pt x="0" y="0"/>
                </a:moveTo>
                <a:lnTo>
                  <a:pt x="4567675" y="0"/>
                </a:lnTo>
                <a:lnTo>
                  <a:pt x="4567675" y="4527131"/>
                </a:lnTo>
                <a:lnTo>
                  <a:pt x="0" y="45271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t="-8" b="-7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4" name="Google Shape;94;p1"/>
          <p:cNvSpPr/>
          <p:nvPr/>
        </p:nvSpPr>
        <p:spPr>
          <a:xfrm>
            <a:off x="10250293" y="5398161"/>
            <a:ext cx="1925159" cy="429630"/>
          </a:xfrm>
          <a:custGeom>
            <a:avLst/>
            <a:gdLst/>
            <a:ahLst/>
            <a:cxnLst/>
            <a:rect l="l" t="t" r="r" b="b"/>
            <a:pathLst>
              <a:path w="1925159" h="429630" extrusionOk="0">
                <a:moveTo>
                  <a:pt x="0" y="0"/>
                </a:moveTo>
                <a:lnTo>
                  <a:pt x="1925159" y="0"/>
                </a:lnTo>
                <a:lnTo>
                  <a:pt x="1925159" y="429629"/>
                </a:lnTo>
                <a:lnTo>
                  <a:pt x="0" y="429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l="-10" r="-9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5" name="Google Shape;95;p1"/>
          <p:cNvSpPr txBox="1"/>
          <p:nvPr/>
        </p:nvSpPr>
        <p:spPr>
          <a:xfrm>
            <a:off x="2660073" y="8445285"/>
            <a:ext cx="9785651" cy="1218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90000"/>
              </a:lnSpc>
              <a:buSzPts val="4400"/>
            </a:pPr>
            <a:r>
              <a:rPr lang="en-US" sz="4400" dirty="0">
                <a:sym typeface="Arimo"/>
              </a:rPr>
              <a:t>Introduzione ai disturbi alimentari (ED): </a:t>
            </a:r>
            <a:endParaRPr sz="4400" dirty="0"/>
          </a:p>
          <a:p>
            <a:pPr>
              <a:lnSpc>
                <a:spcPct val="90000"/>
              </a:lnSpc>
              <a:buSzPts val="4400"/>
            </a:pPr>
            <a:r>
              <a:rPr lang="en-US" sz="4400" dirty="0">
                <a:sym typeface="Arimo"/>
              </a:rPr>
              <a:t>Classificazione </a:t>
            </a:r>
            <a:endParaRPr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>
          <a:extLst>
            <a:ext uri="{FF2B5EF4-FFF2-40B4-BE49-F238E27FC236}">
              <a16:creationId xmlns:a16="http://schemas.microsoft.com/office/drawing/2014/main" id="{FDD6D344-B5AD-EE31-AA33-7848FC095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oogle Shape;196;p9">
            <a:extLst>
              <a:ext uri="{FF2B5EF4-FFF2-40B4-BE49-F238E27FC236}">
                <a16:creationId xmlns:a16="http://schemas.microsoft.com/office/drawing/2014/main" id="{94641667-5089-9A3B-20DA-71FBA2B5CA0D}"/>
              </a:ext>
            </a:extLst>
          </p:cNvPr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97" name="Google Shape;197;p9">
              <a:extLst>
                <a:ext uri="{FF2B5EF4-FFF2-40B4-BE49-F238E27FC236}">
                  <a16:creationId xmlns:a16="http://schemas.microsoft.com/office/drawing/2014/main" id="{E95183C9-6E93-0CDB-0B80-75CC44A97233}"/>
                </a:ext>
              </a:extLst>
            </p:cNvPr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8" name="Google Shape;198;p9">
              <a:extLst>
                <a:ext uri="{FF2B5EF4-FFF2-40B4-BE49-F238E27FC236}">
                  <a16:creationId xmlns:a16="http://schemas.microsoft.com/office/drawing/2014/main" id="{ABE3369C-8A5D-7C29-5D2E-C6CD6E9AD4BD}"/>
                </a:ext>
              </a:extLst>
            </p:cNvPr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" name="Google Shape;199;p9">
            <a:extLst>
              <a:ext uri="{FF2B5EF4-FFF2-40B4-BE49-F238E27FC236}">
                <a16:creationId xmlns:a16="http://schemas.microsoft.com/office/drawing/2014/main" id="{63EF752B-8987-9B39-AA36-D7C4487D11E9}"/>
              </a:ext>
            </a:extLst>
          </p:cNvPr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00" name="Google Shape;200;p9">
            <a:extLst>
              <a:ext uri="{FF2B5EF4-FFF2-40B4-BE49-F238E27FC236}">
                <a16:creationId xmlns:a16="http://schemas.microsoft.com/office/drawing/2014/main" id="{35645924-5AE8-6A2C-31F4-F7809BE8DCA2}"/>
              </a:ext>
            </a:extLst>
          </p:cNvPr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01" name="Google Shape;201;p9">
              <a:extLst>
                <a:ext uri="{FF2B5EF4-FFF2-40B4-BE49-F238E27FC236}">
                  <a16:creationId xmlns:a16="http://schemas.microsoft.com/office/drawing/2014/main" id="{DB2BF8CC-7DAD-DEE5-6317-1BF0257D98FA}"/>
                </a:ext>
              </a:extLst>
            </p:cNvPr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2" name="Google Shape;202;p9">
              <a:extLst>
                <a:ext uri="{FF2B5EF4-FFF2-40B4-BE49-F238E27FC236}">
                  <a16:creationId xmlns:a16="http://schemas.microsoft.com/office/drawing/2014/main" id="{97232328-F8E7-A2D5-2E54-4F06CE578676}"/>
                </a:ext>
              </a:extLst>
            </p:cNvPr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203;p9">
            <a:extLst>
              <a:ext uri="{FF2B5EF4-FFF2-40B4-BE49-F238E27FC236}">
                <a16:creationId xmlns:a16="http://schemas.microsoft.com/office/drawing/2014/main" id="{30A49D47-D437-9D6F-6C29-7377E8079E79}"/>
              </a:ext>
            </a:extLst>
          </p:cNvPr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04" name="Google Shape;204;p9">
            <a:extLst>
              <a:ext uri="{FF2B5EF4-FFF2-40B4-BE49-F238E27FC236}">
                <a16:creationId xmlns:a16="http://schemas.microsoft.com/office/drawing/2014/main" id="{AEC7010C-A30C-8E9A-E0D8-691EC1E578F7}"/>
              </a:ext>
            </a:extLst>
          </p:cNvPr>
          <p:cNvSpPr txBox="1"/>
          <p:nvPr/>
        </p:nvSpPr>
        <p:spPr>
          <a:xfrm>
            <a:off x="1752600" y="1339333"/>
            <a:ext cx="15179273" cy="5751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Un'estrema perdita di peso può portare a un'alterazione della crescita e a cicli mestruali irregolari nelle ragazze.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Tutti i sintomi tendono a peggiorare con l'ulteriore perdita di peso e il deterioramento della salute fisica e mentale.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Il giudizio negativo, le critiche e i conflitti familiari possono contribuire al mantenimento del disturbo. </a:t>
            </a:r>
            <a:endParaRPr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Le persone affette da AN spesso non riconoscono la propria condizione ed evitano di cercare aiuto. Se cronicizzati, i sintomi possono diventare parte dell'identità dell'individuo, soprattutto se il disturbo è percepito come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ego-sintonico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191;p8">
            <a:extLst>
              <a:ext uri="{FF2B5EF4-FFF2-40B4-BE49-F238E27FC236}">
                <a16:creationId xmlns:a16="http://schemas.microsoft.com/office/drawing/2014/main" id="{69882634-DB70-95E2-975E-CAFD89637BD5}"/>
              </a:ext>
            </a:extLst>
          </p:cNvPr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complicazioni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17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oogle Shape;236;p1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37" name="Google Shape;237;p1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38" name="Google Shape;238;p1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1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40" name="Google Shape;240;p1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41" name="Google Shape;241;p1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2" name="Google Shape;242;p1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3" name="Google Shape;243;p1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44" name="Google Shape;244;p12"/>
          <p:cNvSpPr txBox="1"/>
          <p:nvPr/>
        </p:nvSpPr>
        <p:spPr>
          <a:xfrm>
            <a:off x="2204573" y="1526090"/>
            <a:ext cx="13878853" cy="7540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Tendenza a nascondere il cibo e a evitare i pasti con gli altri.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Tagliare il cibo in pezzi molto piccoli o riordinare continuamente gli alimenti nel piatto.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Saltare i pasti diventa frequente, spesso con scuse come "non ho fame" o "ho già mangiato".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preparazione del cibo può comportare rituali rigidi, evitando interi gruppi di alimenti (ad esempio, carboidrati, grassi).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Possono emergere segni indiretti di comportamenti compensatori, come passare molto tempo in bagno subito dopo i pasti, attività fisica eccessiva.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Possono essere presenti cambiamenti emotivi e comportamentali, tra cui sbalzi d'umore e disturbi del sonno. 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" name="Google Shape;245;p12"/>
          <p:cNvSpPr txBox="1"/>
          <p:nvPr/>
        </p:nvSpPr>
        <p:spPr>
          <a:xfrm>
            <a:off x="3092335" y="220342"/>
            <a:ext cx="11488189" cy="1238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Cosa potrebbero notare i genitori 1/2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Google Shape;250;p13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51" name="Google Shape;251;p13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2" name="Google Shape;252;p13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3" name="Google Shape;253;p13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54" name="Google Shape;254;p13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55" name="Google Shape;255;p13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6" name="Google Shape;256;p13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7" name="Google Shape;257;p13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58" name="Google Shape;258;p13"/>
          <p:cNvSpPr txBox="1"/>
          <p:nvPr/>
        </p:nvSpPr>
        <p:spPr>
          <a:xfrm>
            <a:off x="116955" y="1135919"/>
            <a:ext cx="17839113" cy="7583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Ritiro sociale: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progressivo isolamento dalla famiglia, dai coetanei e dagli ambienti sociali.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Overcommitment accademico e atletico: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intensa dedizione alla scuola e allo sport, spesso con prestazioni inizialmente limitate. Bassa tolleranza per i fallimenti o le battute d'arresto accademiche. 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compulsivi: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movimento costante, esercizio fisico eccessivo, a volte anche quando manca l'energia.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Problemi di idratazione: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assunzione eccessiva di acqua o disidratazione intenzionale.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Scelte di abbigliamento insolite: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vestiti troppo coprenti a causa del freddo percepito (fasi iniziali) vs. vestiti minimi per favorire la perdita di calore e "bruciare calorie" (fasi successive).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Sintomi dell'umore, disturbi del sonno, disturbi gastrointestinali, astenia e, nelle fasi finali, progressivo declino delle prestazioni. 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Amenorrea o irregolarità mestruali nelle ragazze, oltre i due anni dal menarca.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36C7BB-E8B0-4457-FB3E-761AEDDAC3CE}"/>
              </a:ext>
            </a:extLst>
          </p:cNvPr>
          <p:cNvSpPr txBox="1"/>
          <p:nvPr/>
        </p:nvSpPr>
        <p:spPr>
          <a:xfrm>
            <a:off x="4331509" y="-40316"/>
            <a:ext cx="9410006" cy="1178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Cosa potrebbero notare i genitori 2/2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oogle Shape;222;p11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23" name="Google Shape;223;p11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225;p11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26" name="Google Shape;226;p11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27" name="Google Shape;227;p11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" name="Google Shape;229;p11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30" name="Google Shape;230;p11"/>
          <p:cNvSpPr txBox="1"/>
          <p:nvPr/>
        </p:nvSpPr>
        <p:spPr>
          <a:xfrm>
            <a:off x="332509" y="1144227"/>
            <a:ext cx="17556481" cy="7325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Alessitimia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riconoscimento e la regolazione degli stati emotivi interni sono comuni.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Dinamiche psicologiche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Spesso sono presenti dipendenza e autocritica, tipicamente legate a difficoltà nel processo di separazione-individuazione. Si osserva spesso l'evitamento della transizione evolutiva dall'infanzia all'età adulta (ad esempio, il mantenimento di un corpo infantile e asessuato). Le relazioni genitori-figli, soprattutto con le madri, possono essere caratterizzate da inversione dei ruoli e dinamiche di controllo.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Aspetti cognitivi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Spesso vengono segnalate bassa autostima e difficoltà di autoaffermazione.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Conflitto interiore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Può esistere una scissione tra una parte sana/adattiva e una parte anoressica che mantiene irrazionalmente i sintomi (per esempio, voci interne che guidano e controllano il comportamento).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91187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Wingdings" panose="05000000000000000000" pitchFamily="2" charset="2"/>
              <a:buChar char="§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Relazioni tra pari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Spesso è caratterizzata da dipendenza; le separazioni e il distacco emotivo sono vissuti con notevole angoscia.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Google Shape;231;p11"/>
          <p:cNvSpPr txBox="1"/>
          <p:nvPr/>
        </p:nvSpPr>
        <p:spPr>
          <a:xfrm>
            <a:off x="1" y="202580"/>
            <a:ext cx="17955490" cy="1088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1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Cosa osservano comunemente i clinici negli adolescenti con AN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14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65" name="Google Shape;265;p14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7" name="Google Shape;267;p14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68" name="Google Shape;268;p14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69" name="Google Shape;269;p14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" name="Google Shape;271;p14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72" name="Google Shape;272;p14"/>
          <p:cNvSpPr txBox="1"/>
          <p:nvPr/>
        </p:nvSpPr>
        <p:spPr>
          <a:xfrm>
            <a:off x="2693324" y="202094"/>
            <a:ext cx="1426464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Come inizia nella preadolescenza</a:t>
            </a:r>
            <a:endParaRPr sz="5400" dirty="0">
              <a:solidFill>
                <a:srgbClr val="E98E24"/>
              </a:solidFill>
            </a:endParaRPr>
          </a:p>
        </p:txBody>
      </p:sp>
      <p:sp>
        <p:nvSpPr>
          <p:cNvPr id="273" name="Google Shape;273;p14"/>
          <p:cNvSpPr txBox="1"/>
          <p:nvPr/>
        </p:nvSpPr>
        <p:spPr>
          <a:xfrm>
            <a:off x="498764" y="2053428"/>
            <a:ext cx="17656232" cy="452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preadolescenza spesso nega le preoccupazioni relative alla forma e al peso corporeo, limitandosi a riferire la mancanza di appetito o i dolori addominali.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Maggiore presenza di disturbi del neurosviluppo e/o di psicopatologia pregressa (come il disturbo evitante/restrittivo dell'assunzione di cibo, noto come ARFID, la depressione, l'ansia, il disturbo ossessivo-compulsivo), mentre dal punto di vista clinico presentano una rapida perdita di peso che li porta più rapidamente all'attenzione del medico.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segnali di allarme possono includere una crescita rallentata, variazioni dell'indice di massa corporea (BMI), nausea ripetuta o dolore addominale.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fattori familiari svolgono un ruolo cruciale (ad esempio, modelli relazionali difficili, ipercontrollo reciproco, commenti critici).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Gli episodi di vittimizzazione da parte di coetanei sono riportati di frequente.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1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79" name="Google Shape;279;p1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" name="Google Shape;281;p1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82" name="Google Shape;282;p1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83" name="Google Shape;283;p1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5" name="Google Shape;285;p1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86" name="Google Shape;286;p15"/>
          <p:cNvSpPr txBox="1"/>
          <p:nvPr/>
        </p:nvSpPr>
        <p:spPr>
          <a:xfrm>
            <a:off x="1778924" y="2089221"/>
            <a:ext cx="14746778" cy="4707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Adolescenti che praticano danza o sport agonistici che richiedono il controllo del peso e della forma del corpo.</a:t>
            </a:r>
            <a:endParaRPr dirty="0"/>
          </a:p>
          <a:p>
            <a:pPr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Bambini e adolescenti con una storia di obesità infantile.</a:t>
            </a:r>
            <a:endParaRPr dirty="0"/>
          </a:p>
          <a:p>
            <a:pPr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Persone affette da malattie croniche che richiedono restrizioni dietetiche, come ad esempio: Diabete di tipo 1, fibrosi cistica, malattie infiammatorie intestinali e celiachia.</a:t>
            </a:r>
          </a:p>
          <a:p>
            <a:pPr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dirty="0">
                <a:latin typeface="Calibri"/>
                <a:cs typeface="Calibri"/>
                <a:sym typeface="Calibri"/>
              </a:rPr>
              <a:t>Storia di abuso sessuale nell'infanzia</a:t>
            </a:r>
            <a:endParaRPr dirty="0"/>
          </a:p>
        </p:txBody>
      </p:sp>
      <p:sp>
        <p:nvSpPr>
          <p:cNvPr id="287" name="Google Shape;287;p15"/>
          <p:cNvSpPr txBox="1"/>
          <p:nvPr/>
        </p:nvSpPr>
        <p:spPr>
          <a:xfrm>
            <a:off x="3072078" y="750570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Popolazioni ad alto rischio di AN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oogle Shape;292;p16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93" name="Google Shape;293;p1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94" name="Google Shape;294;p1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95;p1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96" name="Google Shape;296;p1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97" name="Google Shape;297;p1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98" name="Google Shape;298;p1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9" name="Google Shape;299;p1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00" name="Google Shape;300;p16"/>
          <p:cNvSpPr/>
          <p:nvPr/>
        </p:nvSpPr>
        <p:spPr>
          <a:xfrm>
            <a:off x="5762255" y="280013"/>
            <a:ext cx="5688196" cy="8537630"/>
          </a:xfrm>
          <a:custGeom>
            <a:avLst/>
            <a:gdLst/>
            <a:ahLst/>
            <a:cxnLst/>
            <a:rect l="l" t="t" r="r" b="b"/>
            <a:pathLst>
              <a:path w="5688196" h="8537630" extrusionOk="0">
                <a:moveTo>
                  <a:pt x="0" y="0"/>
                </a:moveTo>
                <a:lnTo>
                  <a:pt x="5688196" y="0"/>
                </a:lnTo>
                <a:lnTo>
                  <a:pt x="5688196" y="8537630"/>
                </a:lnTo>
                <a:lnTo>
                  <a:pt x="0" y="85376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oogle Shape;305;p1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06" name="Google Shape;306;p1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07" name="Google Shape;307;p1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8" name="Google Shape;308;p1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09" name="Google Shape;309;p1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10" name="Google Shape;310;p1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11" name="Google Shape;311;p1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2" name="Google Shape;312;p1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13" name="Google Shape;313;p17"/>
          <p:cNvSpPr txBox="1"/>
          <p:nvPr/>
        </p:nvSpPr>
        <p:spPr>
          <a:xfrm>
            <a:off x="655134" y="1402080"/>
            <a:ext cx="16977732" cy="8155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 diagnostici secondo il DSM-5-TR: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Episodi ricorrenti di abbuffate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caratterizzati da entrambi: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Mangiare, in un periodo di tempo discreto, una quantità di cibo decisamente superiore a quella che la maggior parte degli individui mangerebbe in circostanze simili.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 senso di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mancanza di controllo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sull'alimentazione durante l'episodio.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Gli episodi di abbuffata si verificano, in media, almeno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volta alla settimana per 3 mesi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Ricorrenti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compensatori inappropriati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 evitare l'aumento di peso, come ad esempio: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Vomito autoindotto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improprio di lassativi, diuretici o clisteri.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Digiuno o esercizio fisico eccessivo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L'autovalutazione è indebitamente influenzata dalla forma e dal peso del corpo.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disturbo non si manifesta esclusivamente durante gli episodi di anoressia nervosa.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 soggetti affetti da bulimia nervosa sono in genere di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peso normale o in sovrappeso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314" name="Google Shape;314;p17"/>
          <p:cNvSpPr txBox="1"/>
          <p:nvPr/>
        </p:nvSpPr>
        <p:spPr>
          <a:xfrm>
            <a:off x="5442065" y="48369"/>
            <a:ext cx="7403869" cy="93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Bulimia nervosa (BN)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" name="Google Shape;319;p18"/>
          <p:cNvGrpSpPr/>
          <p:nvPr/>
        </p:nvGrpSpPr>
        <p:grpSpPr>
          <a:xfrm>
            <a:off x="-1143" y="9084331"/>
            <a:ext cx="18312195" cy="1166241"/>
            <a:chOff x="-1524" y="-1524"/>
            <a:chExt cx="24416259" cy="1554988"/>
          </a:xfrm>
        </p:grpSpPr>
        <p:sp>
          <p:nvSpPr>
            <p:cNvPr id="320" name="Google Shape;320;p1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Google Shape;321;p1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2" name="Google Shape;322;p18"/>
          <p:cNvSpPr/>
          <p:nvPr/>
        </p:nvSpPr>
        <p:spPr>
          <a:xfrm>
            <a:off x="1231343" y="8254988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3" name="Google Shape;323;p18"/>
          <p:cNvGrpSpPr/>
          <p:nvPr/>
        </p:nvGrpSpPr>
        <p:grpSpPr>
          <a:xfrm rot="-420599">
            <a:off x="3682422" y="9443338"/>
            <a:ext cx="15092934" cy="1652778"/>
            <a:chOff x="-1524" y="-1524"/>
            <a:chExt cx="20123911" cy="2203704"/>
          </a:xfrm>
        </p:grpSpPr>
        <p:sp>
          <p:nvSpPr>
            <p:cNvPr id="324" name="Google Shape;324;p1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Google Shape;325;p1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6" name="Google Shape;326;p18"/>
          <p:cNvSpPr/>
          <p:nvPr/>
        </p:nvSpPr>
        <p:spPr>
          <a:xfrm>
            <a:off x="14729688" y="9364047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" name="Google Shape;327;p18"/>
          <p:cNvSpPr/>
          <p:nvPr/>
        </p:nvSpPr>
        <p:spPr>
          <a:xfrm flipH="1">
            <a:off x="2362529" y="3365072"/>
            <a:ext cx="571683" cy="1080500"/>
          </a:xfrm>
          <a:custGeom>
            <a:avLst/>
            <a:gdLst/>
            <a:ahLst/>
            <a:cxnLst/>
            <a:rect l="l" t="t" r="r" b="b"/>
            <a:pathLst>
              <a:path w="571683" h="1080500" extrusionOk="0">
                <a:moveTo>
                  <a:pt x="571683" y="0"/>
                </a:moveTo>
                <a:lnTo>
                  <a:pt x="0" y="0"/>
                </a:lnTo>
                <a:lnTo>
                  <a:pt x="0" y="1080500"/>
                </a:lnTo>
                <a:lnTo>
                  <a:pt x="571683" y="1080500"/>
                </a:lnTo>
                <a:lnTo>
                  <a:pt x="571683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8" name="Google Shape;328;p18"/>
          <p:cNvSpPr txBox="1"/>
          <p:nvPr/>
        </p:nvSpPr>
        <p:spPr>
          <a:xfrm>
            <a:off x="11477738" y="1086428"/>
            <a:ext cx="6062271" cy="2292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32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Questi comportamenti possono diventare 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compulsivi e ossessivi e di solito sono nascosti (ad esempio, mangiare durante la notte).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9" name="Google Shape;329;p18"/>
          <p:cNvSpPr txBox="1"/>
          <p:nvPr/>
        </p:nvSpPr>
        <p:spPr>
          <a:xfrm>
            <a:off x="1028700" y="2319944"/>
            <a:ext cx="239751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Abbuffate 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0" name="Google Shape;330;p18"/>
          <p:cNvSpPr txBox="1"/>
          <p:nvPr/>
        </p:nvSpPr>
        <p:spPr>
          <a:xfrm>
            <a:off x="9139238" y="4186528"/>
            <a:ext cx="9525" cy="2129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692222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1" name="Google Shape;331;p18"/>
          <p:cNvSpPr txBox="1"/>
          <p:nvPr/>
        </p:nvSpPr>
        <p:spPr>
          <a:xfrm>
            <a:off x="3087726" y="4897374"/>
            <a:ext cx="4002658" cy="120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 compensazione</a:t>
            </a:r>
            <a:endParaRPr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2" name="Google Shape;332;p18"/>
          <p:cNvSpPr/>
          <p:nvPr/>
        </p:nvSpPr>
        <p:spPr>
          <a:xfrm rot="-8471452" flipH="1">
            <a:off x="6699202" y="3695241"/>
            <a:ext cx="496625" cy="938639"/>
          </a:xfrm>
          <a:custGeom>
            <a:avLst/>
            <a:gdLst/>
            <a:ahLst/>
            <a:cxnLst/>
            <a:rect l="l" t="t" r="r" b="b"/>
            <a:pathLst>
              <a:path w="496625" h="938639" extrusionOk="0">
                <a:moveTo>
                  <a:pt x="496625" y="0"/>
                </a:moveTo>
                <a:lnTo>
                  <a:pt x="0" y="0"/>
                </a:lnTo>
                <a:lnTo>
                  <a:pt x="0" y="938639"/>
                </a:lnTo>
                <a:lnTo>
                  <a:pt x="496625" y="938639"/>
                </a:lnTo>
                <a:lnTo>
                  <a:pt x="496625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Google Shape;333;p18"/>
          <p:cNvSpPr txBox="1"/>
          <p:nvPr/>
        </p:nvSpPr>
        <p:spPr>
          <a:xfrm>
            <a:off x="5304975" y="2307798"/>
            <a:ext cx="5696907" cy="120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vergogna, senso di colpa e disgusto, preoccupazione per le dimensioni del corpo. 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Google Shape;334;p18"/>
          <p:cNvSpPr txBox="1"/>
          <p:nvPr/>
        </p:nvSpPr>
        <p:spPr>
          <a:xfrm>
            <a:off x="2362529" y="326962"/>
            <a:ext cx="4898062" cy="603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Controllo della perdita/impulsività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Google Shape;335;p18"/>
          <p:cNvSpPr/>
          <p:nvPr/>
        </p:nvSpPr>
        <p:spPr>
          <a:xfrm rot="10344987" flipH="1">
            <a:off x="6562417" y="1108346"/>
            <a:ext cx="393844" cy="744379"/>
          </a:xfrm>
          <a:custGeom>
            <a:avLst/>
            <a:gdLst/>
            <a:ahLst/>
            <a:cxnLst/>
            <a:rect l="l" t="t" r="r" b="b"/>
            <a:pathLst>
              <a:path w="393844" h="744379" extrusionOk="0">
                <a:moveTo>
                  <a:pt x="393844" y="0"/>
                </a:moveTo>
                <a:lnTo>
                  <a:pt x="0" y="0"/>
                </a:lnTo>
                <a:lnTo>
                  <a:pt x="0" y="744379"/>
                </a:lnTo>
                <a:lnTo>
                  <a:pt x="393844" y="744379"/>
                </a:lnTo>
                <a:lnTo>
                  <a:pt x="393844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Google Shape;336;p18"/>
          <p:cNvSpPr/>
          <p:nvPr/>
        </p:nvSpPr>
        <p:spPr>
          <a:xfrm rot="3540054" flipH="1">
            <a:off x="2417000" y="1071453"/>
            <a:ext cx="476409" cy="900430"/>
          </a:xfrm>
          <a:custGeom>
            <a:avLst/>
            <a:gdLst/>
            <a:ahLst/>
            <a:cxnLst/>
            <a:rect l="l" t="t" r="r" b="b"/>
            <a:pathLst>
              <a:path w="476409" h="900430" extrusionOk="0">
                <a:moveTo>
                  <a:pt x="476409" y="0"/>
                </a:moveTo>
                <a:lnTo>
                  <a:pt x="0" y="0"/>
                </a:lnTo>
                <a:lnTo>
                  <a:pt x="0" y="900430"/>
                </a:lnTo>
                <a:lnTo>
                  <a:pt x="476409" y="900430"/>
                </a:lnTo>
                <a:lnTo>
                  <a:pt x="476409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Google Shape;337;p18"/>
          <p:cNvSpPr txBox="1"/>
          <p:nvPr/>
        </p:nvSpPr>
        <p:spPr>
          <a:xfrm>
            <a:off x="458759" y="6116865"/>
            <a:ext cx="16470311" cy="218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Come i soggetti con AN, anche quelli con BN temono l'aumento di peso e sono fortemente motivati a perdere peso.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soggetti affetti da BN sono in genere di 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peso normale o in sovrappeso.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8" name="Google Shape;338;p18"/>
          <p:cNvSpPr txBox="1"/>
          <p:nvPr/>
        </p:nvSpPr>
        <p:spPr>
          <a:xfrm>
            <a:off x="11477737" y="4099019"/>
            <a:ext cx="6062271" cy="198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14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disturbo può passare inosservato e non essere trattato per molto tempo.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14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genitori possono notare la mancanza di cibo nella dispensa.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C99C3F5D-AF81-299F-2B0B-7A1C7298280A}"/>
              </a:ext>
            </a:extLst>
          </p:cNvPr>
          <p:cNvSpPr txBox="1"/>
          <p:nvPr/>
        </p:nvSpPr>
        <p:spPr>
          <a:xfrm>
            <a:off x="6019977" y="-13859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Caratteristiche del BN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1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44" name="Google Shape;344;p1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45" name="Google Shape;345;p1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" name="Google Shape;346;p1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47" name="Google Shape;347;p1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48" name="Google Shape;348;p1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49" name="Google Shape;349;p1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1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51" name="Google Shape;351;p19"/>
          <p:cNvSpPr txBox="1"/>
          <p:nvPr/>
        </p:nvSpPr>
        <p:spPr>
          <a:xfrm>
            <a:off x="2588842" y="726296"/>
            <a:ext cx="15466402" cy="8686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Comorbilità psichiatriche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Depressione, ansia, disperazione e vergogna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Aumento del rischio di autolesionismo non suicida, di ideazione suicida e di morte per suicidio.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rischio di suicidio è 8 volte più alto rispetto alla popolazione generale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Complicazioni legate al rigurgito: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Erosione dentale, ipertrofia delle ghiandole salivari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Callosità o abrasioni sulle mani (ad esempio, segno di Russell), danni alle unghie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Piaghe della bocca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Squilibri elettrolitici → ↑ rischio di malattie cardiovascolari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Trauma faringeo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Problemi ormonali e gastrointestinali: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Mestruazioni irregolari, alterazioni del sistema endocrino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Gonfiore, disfagia o reflusso gastrico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17857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8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19"/>
          <p:cNvSpPr txBox="1"/>
          <p:nvPr/>
        </p:nvSpPr>
        <p:spPr>
          <a:xfrm>
            <a:off x="6309249" y="145980"/>
            <a:ext cx="7257122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593"/>
              </a:lnSpc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Comorbilità BN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7C4CD518-34EE-7928-D5EF-29F6BEE00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">
            <a:extLst>
              <a:ext uri="{FF2B5EF4-FFF2-40B4-BE49-F238E27FC236}">
                <a16:creationId xmlns:a16="http://schemas.microsoft.com/office/drawing/2014/main" id="{F5218751-AE5D-4772-8BF7-63D8C0BBAE21}"/>
              </a:ext>
            </a:extLst>
          </p:cNvPr>
          <p:cNvSpPr/>
          <p:nvPr/>
        </p:nvSpPr>
        <p:spPr>
          <a:xfrm>
            <a:off x="321" y="9123520"/>
            <a:ext cx="18286226" cy="1162482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0" tIns="81635" rIns="163270" bIns="81635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sz="3265">
              <a:solidFill>
                <a:srgbClr val="FFFFFF"/>
              </a:solidFill>
            </a:endParaRPr>
          </a:p>
        </p:txBody>
      </p:sp>
      <p:pic>
        <p:nvPicPr>
          <p:cNvPr id="63" name="Google Shape;63;p3">
            <a:extLst>
              <a:ext uri="{FF2B5EF4-FFF2-40B4-BE49-F238E27FC236}">
                <a16:creationId xmlns:a16="http://schemas.microsoft.com/office/drawing/2014/main" id="{CC4926CD-7293-7853-0076-63A6131DE8A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30069" y="8294110"/>
            <a:ext cx="1673190" cy="1658822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">
            <a:extLst>
              <a:ext uri="{FF2B5EF4-FFF2-40B4-BE49-F238E27FC236}">
                <a16:creationId xmlns:a16="http://schemas.microsoft.com/office/drawing/2014/main" id="{459C2996-8182-C03E-EFBB-907C43D79130}"/>
              </a:ext>
            </a:extLst>
          </p:cNvPr>
          <p:cNvSpPr/>
          <p:nvPr/>
        </p:nvSpPr>
        <p:spPr>
          <a:xfrm rot="-420600">
            <a:off x="3679118" y="9482061"/>
            <a:ext cx="15071116" cy="1648373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0" tIns="81635" rIns="163270" bIns="81635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sz="3265"/>
          </a:p>
        </p:txBody>
      </p:sp>
      <p:pic>
        <p:nvPicPr>
          <p:cNvPr id="65" name="Google Shape;65;p3">
            <a:extLst>
              <a:ext uri="{FF2B5EF4-FFF2-40B4-BE49-F238E27FC236}">
                <a16:creationId xmlns:a16="http://schemas.microsoft.com/office/drawing/2014/main" id="{0B53F678-C1D3-769F-C7F1-0EA595D0A7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710937" y="9401732"/>
            <a:ext cx="2944082" cy="655692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">
            <a:extLst>
              <a:ext uri="{FF2B5EF4-FFF2-40B4-BE49-F238E27FC236}">
                <a16:creationId xmlns:a16="http://schemas.microsoft.com/office/drawing/2014/main" id="{BE84B59F-9466-CC7E-2C3E-00D56E44D35B}"/>
              </a:ext>
            </a:extLst>
          </p:cNvPr>
          <p:cNvSpPr txBox="1"/>
          <p:nvPr/>
        </p:nvSpPr>
        <p:spPr>
          <a:xfrm>
            <a:off x="829730" y="626075"/>
            <a:ext cx="11543942" cy="1658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0" tIns="81635" rIns="163270" bIns="81635" anchor="t" anchorCtr="0">
            <a:noAutofit/>
          </a:bodyPr>
          <a:lstStyle/>
          <a:p>
            <a:pPr>
              <a:buClr>
                <a:schemeClr val="dk1"/>
              </a:buClr>
              <a:buSzPts val="2800"/>
            </a:pPr>
            <a:endParaRPr sz="5079">
              <a:solidFill>
                <a:srgbClr val="E98E24"/>
              </a:solidFill>
            </a:endParaRPr>
          </a:p>
        </p:txBody>
      </p:sp>
      <p:sp>
        <p:nvSpPr>
          <p:cNvPr id="67" name="Google Shape;67;p3">
            <a:extLst>
              <a:ext uri="{FF2B5EF4-FFF2-40B4-BE49-F238E27FC236}">
                <a16:creationId xmlns:a16="http://schemas.microsoft.com/office/drawing/2014/main" id="{97F7E811-6E48-EFCE-1DC8-F567E9F00B71}"/>
              </a:ext>
            </a:extLst>
          </p:cNvPr>
          <p:cNvSpPr txBox="1"/>
          <p:nvPr/>
        </p:nvSpPr>
        <p:spPr>
          <a:xfrm>
            <a:off x="1192369" y="3040165"/>
            <a:ext cx="10490235" cy="3317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0" tIns="81635" rIns="163270" bIns="81635" anchor="t" anchorCtr="0">
            <a:noAutofit/>
          </a:bodyPr>
          <a:lstStyle/>
          <a:p>
            <a:pPr>
              <a:buSzPts val="2400"/>
            </a:pPr>
            <a:r>
              <a:rPr lang="it-IT" sz="4354" dirty="0"/>
              <a:t>3,5-12, 14, 15</a:t>
            </a:r>
            <a:r>
              <a:rPr lang="it-IT" sz="4354"/>
              <a:t>, 17-19, 21-28 </a:t>
            </a:r>
            <a:endParaRPr sz="4354" dirty="0"/>
          </a:p>
        </p:txBody>
      </p:sp>
      <p:sp>
        <p:nvSpPr>
          <p:cNvPr id="68" name="Google Shape;68;p3">
            <a:extLst>
              <a:ext uri="{FF2B5EF4-FFF2-40B4-BE49-F238E27FC236}">
                <a16:creationId xmlns:a16="http://schemas.microsoft.com/office/drawing/2014/main" id="{E191DC73-D2A0-906E-9071-147DBCC28758}"/>
              </a:ext>
            </a:extLst>
          </p:cNvPr>
          <p:cNvSpPr txBox="1"/>
          <p:nvPr/>
        </p:nvSpPr>
        <p:spPr>
          <a:xfrm>
            <a:off x="1106200" y="902545"/>
            <a:ext cx="11543942" cy="1658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0" tIns="81635" rIns="163270" bIns="81635" anchor="t" anchorCtr="0">
            <a:noAutofit/>
          </a:bodyPr>
          <a:lstStyle/>
          <a:p>
            <a:pPr>
              <a:buClr>
                <a:srgbClr val="E98E24"/>
              </a:buClr>
              <a:buSzPts val="2800"/>
            </a:pPr>
            <a:r>
              <a:rPr lang="en-US" sz="5079" dirty="0">
                <a:solidFill>
                  <a:srgbClr val="E98E24"/>
                </a:solidFill>
              </a:rPr>
              <a:t>OBBLIGATORIO: </a:t>
            </a:r>
            <a:endParaRPr sz="2540" dirty="0"/>
          </a:p>
        </p:txBody>
      </p:sp>
      <p:pic>
        <p:nvPicPr>
          <p:cNvPr id="69" name="Google Shape;69;p3" descr="Warning Signs of an Eating Disorder - Mental Health Hotline">
            <a:extLst>
              <a:ext uri="{FF2B5EF4-FFF2-40B4-BE49-F238E27FC236}">
                <a16:creationId xmlns:a16="http://schemas.microsoft.com/office/drawing/2014/main" id="{4586B394-5897-3105-4FA8-4AEA928F768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34861" y="13388696"/>
            <a:ext cx="5071529" cy="2654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 descr="Eating disorders | Find help and support | Kids Helpline">
            <a:extLst>
              <a:ext uri="{FF2B5EF4-FFF2-40B4-BE49-F238E27FC236}">
                <a16:creationId xmlns:a16="http://schemas.microsoft.com/office/drawing/2014/main" id="{8EBC53AA-DD4D-AC4B-0778-1BDAD2A53A0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811084" y="-5094308"/>
            <a:ext cx="4843936" cy="33979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5386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Google Shape;357;p2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58" name="Google Shape;358;p2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59" name="Google Shape;359;p2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360;p2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61" name="Google Shape;361;p2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62" name="Google Shape;362;p2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63" name="Google Shape;363;p2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4" name="Google Shape;364;p2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testo, muscolo, sport, uomo">
            <a:extLst>
              <a:ext uri="{FF2B5EF4-FFF2-40B4-BE49-F238E27FC236}">
                <a16:creationId xmlns:a16="http://schemas.microsoft.com/office/drawing/2014/main" id="{B0709534-11C3-8B7D-31E2-1F781EFE87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284" y="130926"/>
            <a:ext cx="5769032" cy="86535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oogle Shape;370;p21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71" name="Google Shape;371;p21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2" name="Google Shape;372;p21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" name="Google Shape;373;p21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74" name="Google Shape;374;p21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75" name="Google Shape;375;p21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6" name="Google Shape;376;p21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377;p21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79" name="Google Shape;379;p21"/>
          <p:cNvSpPr txBox="1"/>
          <p:nvPr/>
        </p:nvSpPr>
        <p:spPr>
          <a:xfrm>
            <a:off x="827548" y="1443990"/>
            <a:ext cx="16431752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Bigoressia o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vigorexia 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 dismorfia muscolare (MD) o anoressia inversa </a:t>
            </a: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 diagnostici secondo il DSM-V TR: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Immagine corporea distorta: convinzione persistente di non essere abbastanza muscolosi o forti. Gli individui si percepiscono come piccoli e deboli anche se hanno un aspetto normale o molto muscoloso.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Attenzione ossessiva all'aspetto.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compulsivi: esercizio fisico e sollevamento pesi eccessivi (trascorrere ore in palestra), seguire una dieta rigida ad alto contenuto proteico (sperperare quantità eccessive di denaro), uso di integratori (a volte compresi gli steroidi anabolizzanti-androgeni).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bigoressia può essere guidata da ideali sociali di fisico maschile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ipermesomorfo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ricerca della muscolarità può servire come strategia di coping per l'ansia legata al corpo. </a:t>
            </a: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body builder sono più a rischio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352;p19">
            <a:extLst>
              <a:ext uri="{FF2B5EF4-FFF2-40B4-BE49-F238E27FC236}">
                <a16:creationId xmlns:a16="http://schemas.microsoft.com/office/drawing/2014/main" id="{BA45F694-AC8F-1545-D973-C50742FACF45}"/>
              </a:ext>
            </a:extLst>
          </p:cNvPr>
          <p:cNvSpPr txBox="1"/>
          <p:nvPr/>
        </p:nvSpPr>
        <p:spPr>
          <a:xfrm>
            <a:off x="5256139" y="58296"/>
            <a:ext cx="7257122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593"/>
              </a:lnSpc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Bigoressia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Google Shape;385;p2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86" name="Google Shape;386;p2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" name="Google Shape;387;p2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8" name="Google Shape;388;p2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89" name="Google Shape;389;p2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90" name="Google Shape;390;p2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1" name="Google Shape;391;p2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2" name="Google Shape;392;p2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93" name="Google Shape;393;p22"/>
          <p:cNvSpPr txBox="1"/>
          <p:nvPr/>
        </p:nvSpPr>
        <p:spPr>
          <a:xfrm>
            <a:off x="610413" y="1428005"/>
            <a:ext cx="17527958" cy="690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🔸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Immagine corporea distorta: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convinzione persistente e irrazionale che il proprio corpo sia troppo piccolo, debole o sottosviluppato, anche quando è oggettivamente muscoloso.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Questa distorsione dell'immagine corporea ha un meccanismo simile a quello dell'anoressia nervosa, ma si concentra sulla muscolatura piuttosto che sulla magrezza.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Possono controllare spesso il loro aspetto allo specchio o evitare situazioni in cui il loro corpo potrebbe essere esposto (ad esempio, piscine).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🔸 Focalizzazione ossessiva sull'aspetto: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pensieri dominati dalla preoccupazione per il proprio fisico, in particolare per le dimensioni e la definizione dei muscoli.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Questo porta a un frequente controllo del corpo, al confronto con gli altri e all'angoscia se l'aspetto desiderato non viene mantenuto.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999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496DD682-286D-287B-FC46-A858644D63C2}"/>
              </a:ext>
            </a:extLst>
          </p:cNvPr>
          <p:cNvSpPr txBox="1"/>
          <p:nvPr/>
        </p:nvSpPr>
        <p:spPr>
          <a:xfrm>
            <a:off x="3315195" y="33514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Caratteristiche della bigoressia 1/2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23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99" name="Google Shape;399;p23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00" name="Google Shape;400;p23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1" name="Google Shape;401;p23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02" name="Google Shape;402;p23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03" name="Google Shape;403;p23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04" name="Google Shape;404;p23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5" name="Google Shape;405;p23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06" name="Google Shape;406;p23"/>
          <p:cNvSpPr txBox="1"/>
          <p:nvPr/>
        </p:nvSpPr>
        <p:spPr>
          <a:xfrm>
            <a:off x="803865" y="1492877"/>
            <a:ext cx="15103937" cy="5525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🔸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Esercizio fisico e sollevamento pesi eccessivi: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soggetti seguono in genere routine di allenamento rigide e intense, spesso trascorrendo più ore al giorno in palestra.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Possono continuare ad allenarsi nonostante il dolore, le lesioni o l'esaurimento, privilegiando l'aumento dei muscoli rispetto alla salute. Questo comportamento compulsivo può provocare la sindrome da sovrallenamento, l'affaticamento e danni a lungo termine alle articolazioni e ai muscoli.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🔸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Diete iperproteiche e uso di integratori: c'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è spesso un'ossessione per il controllo della dieta, in particolare per l'aumento dell'apporto proteico a sostegno della crescita muscolare.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Questo può includere l'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eccessivo di frullati proteici, creatina, integratori anabolizzanti o addirittura sostanze illegali come gli steroidi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7" name="Google Shape;407;p23"/>
          <p:cNvSpPr txBox="1"/>
          <p:nvPr/>
        </p:nvSpPr>
        <p:spPr>
          <a:xfrm>
            <a:off x="803865" y="7019253"/>
            <a:ext cx="15408737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soggetti affetti da MD spesso evitano importanti attività sociali, accademiche o lavorative a causa della necessità compulsiva di mantenere un esercizio fisico eccessivo e una dieta rigida.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48D5B1C9-D65A-370C-C180-CE3D3DAD614B}"/>
              </a:ext>
            </a:extLst>
          </p:cNvPr>
          <p:cNvSpPr txBox="1"/>
          <p:nvPr/>
        </p:nvSpPr>
        <p:spPr>
          <a:xfrm>
            <a:off x="3315195" y="33514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Caratteristiche della bigoressia 2/2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" name="Google Shape;427;p2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28" name="Google Shape;428;p2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29" name="Google Shape;429;p2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0" name="Google Shape;430;p2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31" name="Google Shape;431;p2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32" name="Google Shape;432;p2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33" name="Google Shape;433;p2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4" name="Google Shape;434;p2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35" name="Google Shape;435;p25"/>
          <p:cNvSpPr txBox="1"/>
          <p:nvPr/>
        </p:nvSpPr>
        <p:spPr>
          <a:xfrm>
            <a:off x="232756" y="321164"/>
            <a:ext cx="17844396" cy="7497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Cosa spinge gli individui verso il bodybuilding nella bigoressia?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Insoddisfazione corporea precoce: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sensazione di magrezza o debolezza durante l'infanzia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Confronto sociale: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invidia dei coetanei atletici o popolari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Rinforzo positivo: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risultati rapidi e visibili aumentano l'autostima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Convalida dei pari: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ottenere ammirazione e rispetto da parte dei coetanei maschi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Desiderio di attrattività: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essere percepiti come più attraenti dalle ragazze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Senso di controllo: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usare il sollevamento pesi per rimodellare il corpo e acquisire fiducia in se stessi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"Da bambino ero magro e invidiavo i ragazzi atletici. Il sollevamento mi ha fatto sentire forte e, per una volta, orgogliosa del mio corpo".</a:t>
            </a:r>
            <a:endParaRPr dirty="0"/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"Posso </a:t>
            </a:r>
            <a:r>
              <a:rPr lang="en-US" sz="24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fare facilmente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colpo sulle ragazze mentre fletto i bicipiti in palestra... mi fa sentire bene con me stesso".</a:t>
            </a:r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Google Shape;440;p26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41" name="Google Shape;441;p2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42" name="Google Shape;442;p2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3" name="Google Shape;443;p2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44" name="Google Shape;444;p2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45" name="Google Shape;445;p2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7" name="Google Shape;447;p2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48" name="Google Shape;448;p26"/>
          <p:cNvSpPr txBox="1"/>
          <p:nvPr/>
        </p:nvSpPr>
        <p:spPr>
          <a:xfrm>
            <a:off x="746760" y="249822"/>
            <a:ext cx="17175480" cy="6183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Attuali atteggiamenti verso il sollevamento pesi nella bigoressia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Attenzione all'estetica: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scelte di allenamento basate sulla forma del corpo (ad esempio, allenare di più le gambe se i quadricipiti sembrano più piccoli).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Influenzato dalla cultura del bodybuilding: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tecniche apprese da riviste e coetanei, sempre alla ricerca di muscoli "da urlo".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mentalità rigida: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sentirsi un fallimento se l'allenamento non è abbastanza intenso o se la sessione viene interrotta.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Impatto emotivo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irritabilità e frustrazione quando non si riesce a completare una routine pianificata.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"Se non mi sono spinto al limite, mi sembra di aver sprecato il mio tempo".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" name="Google Shape;453;p2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54" name="Google Shape;454;p2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55" name="Google Shape;455;p2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6" name="Google Shape;456;p2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57" name="Google Shape;457;p2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58" name="Google Shape;458;p2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59" name="Google Shape;459;p2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0" name="Google Shape;460;p2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61" name="Google Shape;461;p27"/>
          <p:cNvSpPr txBox="1"/>
          <p:nvPr/>
        </p:nvSpPr>
        <p:spPr>
          <a:xfrm>
            <a:off x="382385" y="130468"/>
            <a:ext cx="17295202" cy="7894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Attuali atteggiamenti verso la dieta nella bigoressia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Assunzione estrema di proteine: si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punta ad assumere fino a 3 g di proteine per kg di peso corporeo, mangiando ogni poche ore, anche quando non si ha fame.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Cicli di bulking e cicli di cutting: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20" marR="0" lvl="2" indent="-34543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Bulking: proteine e carboidrati elevati per alimentare la crescita muscolare.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20" marR="0" lvl="2" indent="-34543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Cutting: restrizione quasi totale dei carboidrati per migliorare la definizione muscolare.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Carb-cycling: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ispirato dalle riviste di fitness e dai bodybuilder professionisti, prevede il monitoraggio di ogni grammo di carboidrati.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Preparare tutti i pasti in anticipo: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 controllare la qualità dei nutrienti ed evitare gli alimenti "impuri".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Pedaggio sociale ed emotivo: la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dieta richiede uno sforzo intenso e interferisce con la normale vita quotidiana, ma è percepita come necessaria per raggiungere il fisico ideale.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"È difficile mantenere questo tipo di dieta e vivere una vita normale, ma persevero, perché è quello che serve per costruire il corpo che voglio".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" name="Google Shape;466;p28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67" name="Google Shape;467;p2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68" name="Google Shape;468;p2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9" name="Google Shape;469;p28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70" name="Google Shape;470;p28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71" name="Google Shape;471;p2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3" name="Google Shape;473;p28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74" name="Google Shape;474;p28"/>
          <p:cNvSpPr txBox="1"/>
          <p:nvPr/>
        </p:nvSpPr>
        <p:spPr>
          <a:xfrm>
            <a:off x="515389" y="-480677"/>
            <a:ext cx="17772611" cy="9200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Atteggiamento verso l'uso di steroidi nella bigoressia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Normalizzazione: l'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di steroidi è considerato comune e previsto nella cultura delle palestre.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Minimizzazione del rischio: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convinzione che gli steroidi non siano peggiori di diete o stili di vita non salutari.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Non è visto come un "tradimento": l'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impegno in palestra e la dieta rigorosa sono ancora considerati fondamentali.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Diffidenza nei confronti dei consigli medici: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percezione che i professionisti sopravvalutino i rischi o manchino di conoscenze reali.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Autoformazione: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affidamento alla ricerca online per giustificare e gestire l'uso.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Rischi psicologici: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95403" marR="0" lvl="2" indent="-43180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Depressione e pensieri suicidi dopo l'interruzione del ciclo;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95403" marR="0" lvl="2" indent="-43180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Paura di perdere massa muscolare o progressi senza un uso continuativo.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"Dopo l'ultimo ciclo mi sono sentita molto depressa... ma ora non voglio smettere di bere succhi perché ho visto i risultati".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Google Shape;479;p2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80" name="Google Shape;480;p2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2" name="Google Shape;482;p2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83" name="Google Shape;483;p2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84" name="Google Shape;484;p2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6" name="Google Shape;486;p2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87" name="Google Shape;487;p29"/>
          <p:cNvSpPr txBox="1"/>
          <p:nvPr/>
        </p:nvSpPr>
        <p:spPr>
          <a:xfrm>
            <a:off x="532014" y="394039"/>
            <a:ext cx="17573106" cy="7769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Impatto sulla qualità della vita nella bigoressia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Isolamento sociale: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evita di mangiare fuori o di partecipare a incontri sociali per attenersi a una dieta rigorosa.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Sforzo finanziario: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grandi somme spese in integratori (ad esempio, polveri proteiche, bruciatori di grasso), che lasciano poco per altre attività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Amicizie limitate: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poco tempo o poca energia per mantenere le relazioni.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Conflitto vita-lavoro: la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formazione viene anteposta alle responsabilità lavorative → arrivi in ritardo, partenze anticipate.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Preoccupazione costante: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pensieri ossessivi sul cibo, sull'allenamento e sull'aspetto durante la giornata.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Vita che ruota intorno alla palestra: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visione idealizzata del lavoro in palestra per giustificare e mantenere le abitudini attuali.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"Non ho molti amici... Mi alleno, penso all'allenamento o mangio per allenarmi".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oogle Shape;492;p3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93" name="Google Shape;493;p3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4" name="Google Shape;494;p3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" name="Google Shape;495;p3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96" name="Google Shape;496;p3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97" name="Google Shape;497;p3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8" name="Google Shape;498;p3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499;p3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500" name="Google Shape;500;p30"/>
          <p:cNvSpPr txBox="1"/>
          <p:nvPr/>
        </p:nvSpPr>
        <p:spPr>
          <a:xfrm>
            <a:off x="639376" y="561407"/>
            <a:ext cx="17648624" cy="7079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Bigoressia: Il tributo emotivo nascosto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Insoddisfazione corporea persistente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nonostante la muscolatura visibile.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Percezione distorta di sé: si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sente inadeguato anche quando è oggettivamente più muscoloso dei coetanei.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Bassa autostima: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continui pensieri negativi sull'aspetto fisico.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Impatto sull'intimità: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disagio con la nudità e l'attività sessuale a causa della vergogna del corpo.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Disagio emotivo: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sentimenti di disperazione e messa in discussione dello scopo di continuare a impegnarsi.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🗣 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"So di essere più grande della maggior parte dei ragazzi, ma mi sento comunque inadeguato. Anche guardarmi allo specchio mi fa sentire orribile".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01" name="Google Shape;101;p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04" name="Google Shape;104;p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05" name="Google Shape;105;p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" name="Google Shape;107;p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8B32D63C-537C-E75E-87F9-A93094AC6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Informazioni generali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539264A-9B09-1306-353C-56B757A1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600200"/>
            <a:ext cx="17461455" cy="7200538"/>
          </a:xfrm>
        </p:spPr>
        <p:txBody>
          <a:bodyPr>
            <a:normAutofit/>
          </a:bodyPr>
          <a:lstStyle/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Negli ultimi anni si è registrata una crescente incidenza della DE. </a:t>
            </a: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Le ED rappresentano un gruppo eterogeneo e variegato di condizioni, che vanno dai modelli tipici della prima infanzia a quelli più caratteristici dell'adolescenza e della giovane età adulta. </a:t>
            </a: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DE comprendono l'anoressia nervosa, la bulimia nervosa, la bigoressia e il disturbo da alimentazione incontrollata, l'ARFID, l'ortoressia nervosa, la ...</a:t>
            </a:r>
          </a:p>
          <a:p>
            <a:pPr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Le ED sono difficili da riconoscere, in quanto i soggetti affetti spesso non ne sono consapevoli e sottovalutano la gravità dei sintomi clinici, mostrando spesso ambivalenza nei confronti del trattamento.</a:t>
            </a:r>
          </a:p>
          <a:p>
            <a:pPr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Il tasso di co-occorrenza con altre patologie psichiatriche è elevato. </a:t>
            </a:r>
          </a:p>
          <a:p>
            <a:pPr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Solo una piccola percentuale di coloro che soffrono di DE riceve una diagnosi e un trattamento adeguati.</a:t>
            </a:r>
          </a:p>
          <a:p>
            <a:pPr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Le ED non riguardano solo l'individuo ma coinvolgono anche l'intero sistema familiare, richiedendo un approccio globale, soprattutto quando l'esordio avviene nell'infanzia o nell'adolescenza.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4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27" name="Google Shape;127;p4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4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30" name="Google Shape;130;p4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31" name="Google Shape;131;p4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" name="Google Shape;133;p4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34" name="Google Shape;134;p4"/>
          <p:cNvSpPr/>
          <p:nvPr/>
        </p:nvSpPr>
        <p:spPr>
          <a:xfrm>
            <a:off x="4685092" y="684592"/>
            <a:ext cx="8116229" cy="8116229"/>
          </a:xfrm>
          <a:custGeom>
            <a:avLst/>
            <a:gdLst/>
            <a:ahLst/>
            <a:cxnLst/>
            <a:rect l="l" t="t" r="r" b="b"/>
            <a:pathLst>
              <a:path w="8116229" h="8116229" extrusionOk="0">
                <a:moveTo>
                  <a:pt x="0" y="0"/>
                </a:moveTo>
                <a:lnTo>
                  <a:pt x="8116229" y="0"/>
                </a:lnTo>
                <a:lnTo>
                  <a:pt x="8116229" y="8116229"/>
                </a:lnTo>
                <a:lnTo>
                  <a:pt x="0" y="81162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40" name="Google Shape;140;p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1" name="Google Shape;141;p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" name="Google Shape;142;p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43" name="Google Shape;143;p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44" name="Google Shape;144;p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" name="Google Shape;146;p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47" name="Google Shape;147;p5"/>
          <p:cNvSpPr txBox="1"/>
          <p:nvPr/>
        </p:nvSpPr>
        <p:spPr>
          <a:xfrm>
            <a:off x="2502650" y="1271883"/>
            <a:ext cx="13700988" cy="2727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 diagnostici secondo il DSM-5 TR: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diminuzione graduale o rapida dell'assunzione di cibo con conseguente perdita di peso;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un'intensa paura di ingrassare nonostante la progressiva perdita di peso e/o sottopeso, che può raggiungere livelli gravi;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percezione distorta dell'immagine corporea.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Google Shape;148;p5"/>
          <p:cNvSpPr txBox="1"/>
          <p:nvPr/>
        </p:nvSpPr>
        <p:spPr>
          <a:xfrm>
            <a:off x="2294313" y="321164"/>
            <a:ext cx="932469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>
              <a:buClr>
                <a:schemeClr val="dk1"/>
              </a:buClr>
              <a:buSzPts val="1800"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Anoressia Nervosa (AN)</a:t>
            </a:r>
          </a:p>
        </p:txBody>
      </p:sp>
      <p:sp>
        <p:nvSpPr>
          <p:cNvPr id="149" name="Google Shape;149;p5"/>
          <p:cNvSpPr txBox="1"/>
          <p:nvPr/>
        </p:nvSpPr>
        <p:spPr>
          <a:xfrm>
            <a:off x="2502650" y="4093557"/>
            <a:ext cx="13700988" cy="408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picco tipico di insorgenza si verifica in entrambi i sessi tra i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15 e i 19 anni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Tuttavia, negli ultimi anni si è registrata un'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età di insorgenza più precoce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che coincide con la tendenza generale all'anticipo della pubertà. </a:t>
            </a:r>
          </a:p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presentazione clinica del disturbo in preadolescenza può differire da quella in adolescenza.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 non viene riconosciuta e trattata tempestivamente, l'AN può influire negativamente sullo sviluppo fisico e psicologico, portando alla disabilità e all'interruzione del processo di crescita, con conseguenze potenzialmente significative a lungo termine.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6"/>
          <p:cNvGrpSpPr/>
          <p:nvPr/>
        </p:nvGrpSpPr>
        <p:grpSpPr>
          <a:xfrm>
            <a:off x="-1143" y="8967946"/>
            <a:ext cx="18312195" cy="1166241"/>
            <a:chOff x="-1524" y="-1524"/>
            <a:chExt cx="24416259" cy="1554988"/>
          </a:xfrm>
        </p:grpSpPr>
        <p:sp>
          <p:nvSpPr>
            <p:cNvPr id="155" name="Google Shape;155;p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" name="Google Shape;157;p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58" name="Google Shape;158;p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59" name="Google Shape;159;p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1" name="Google Shape;161;p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62" name="Google Shape;162;p6"/>
          <p:cNvSpPr txBox="1"/>
          <p:nvPr/>
        </p:nvSpPr>
        <p:spPr>
          <a:xfrm>
            <a:off x="1048463" y="1469400"/>
            <a:ext cx="15646957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Di solito con restrizioni alimentari: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295403" marR="0" lvl="2" indent="-4318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seguire una dieta finalizzata alla perdita di peso (scarso apporto calorico, evitare carboidrati e grassi/interrompere il digiuno/porzioni ridotte di cibo).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pazienti con AN spesso razionalizzano le loro restrizioni alimentari dichiarando intolleranze o allergie alimentari, affermando che certi alimenti li fanno sentire male o riferendo di sentirsi particolarmente gonfi dopo aver mangiato certi cibi.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342900" marR="0" lvl="0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Obiettivo primario: modificare l'immagine corporea in risposta all'insoddisfazione per l'aspetto fisico e alla bassa autostima in base agli ideali personali di bellezza. Questi ideali di bellezza sono spesso irrealistici e influenzati da immagini distorte presenti sul web.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342900" marR="0" lvl="0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Nelle fasi iniziali della malattia, le persone con AN possono fare riferimento a un evento traumatico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mo"/>
              </a:rPr>
              <a:t>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Google Shape;163;p6"/>
          <p:cNvSpPr txBox="1"/>
          <p:nvPr/>
        </p:nvSpPr>
        <p:spPr>
          <a:xfrm>
            <a:off x="2693325" y="502524"/>
            <a:ext cx="105884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>
              <a:buClr>
                <a:schemeClr val="dk1"/>
              </a:buClr>
              <a:buSzPts val="1800"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come inizia nell'adolescenza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69" name="Google Shape;169;p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" name="Google Shape;171;p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72" name="Google Shape;172;p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73" name="Google Shape;173;p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" name="Google Shape;175;p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76" name="Google Shape;176;p7"/>
          <p:cNvSpPr txBox="1"/>
          <p:nvPr/>
        </p:nvSpPr>
        <p:spPr>
          <a:xfrm>
            <a:off x="2144737" y="1578514"/>
            <a:ext cx="14058900" cy="7755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Gli adolescenti con AN possono controllare </a:t>
            </a:r>
            <a:r>
              <a:rPr lang="en-US" sz="24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costantemente 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il loro peso e la loro forma corporea davanti agli specchi. 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Inizialmente, la perdita di peso diventa una fonte di empowerment: gli adolescenti con AN possono sperimentare un senso di maggiore benessere e autoefficacia grazie alla perdita di peso e ai cambiamenti nella forma del corpo.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False convinzioni che il controllo del corpo possa aiutare a gestire emozioni negative, bassa autostima, inadeguatezza e un ambiente percepito come caotico o fuori controllo, che portano all'autodisciplina e al successo personale.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 perdita di peso diventa un modo per affermare la propria forza e capacità personale.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77" name="Google Shape;177;p7"/>
          <p:cNvSpPr txBox="1"/>
          <p:nvPr/>
        </p:nvSpPr>
        <p:spPr>
          <a:xfrm>
            <a:off x="3358341" y="213129"/>
            <a:ext cx="12967855" cy="1238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Perfezionismo e controllo nell'AN: primi passi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8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83" name="Google Shape;183;p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4" name="Google Shape;184;p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" name="Google Shape;185;p8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86" name="Google Shape;186;p8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87" name="Google Shape;187;p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8" name="Google Shape;188;p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" name="Google Shape;189;p8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90" name="Google Shape;190;p8"/>
          <p:cNvSpPr txBox="1"/>
          <p:nvPr/>
        </p:nvSpPr>
        <p:spPr>
          <a:xfrm>
            <a:off x="1600200" y="1033831"/>
            <a:ext cx="15430500" cy="8166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Il desiderio di perdere peso si trasforma in genere nella paura di ingrassare.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 paura di ingrassare porta all'ansia e al senso di colpa dopo aver mangiato = instabilità dell'umore legata all'autogiudizio e alla condotta.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lvl="1" indent="-342900" algn="just">
              <a:lnSpc>
                <a:spcPct val="157500"/>
              </a:lnSpc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Le persone con AN cercano di mitigare l'ansia e di evitare eventi imprevisti attraverso comportamenti compulsivi: controllo del peso prima e dopo i pasti (il peso diventa un pensiero ossessivo), controllo del corpo davanti agli specchi, conteggio delle calorie, rituali durante i pasti (come tagliare il cibo in piccoli pezzi, cucinare a lungo o mangiare molto lentamente).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L'aumento di peso porta alla fame e può significare significativamente la perdita di controllo sulla propria identità e autonomia (relazioni personali, reazioni interne ed eventi esterni).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7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91" name="Google Shape;191;p8"/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Perfezionismo e controllo nell'AN: l'evoluzione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oogle Shape;196;p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97" name="Google Shape;197;p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8" name="Google Shape;198;p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" name="Google Shape;199;p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00" name="Google Shape;200;p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01" name="Google Shape;201;p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2" name="Google Shape;202;p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203;p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04" name="Google Shape;204;p9"/>
          <p:cNvSpPr txBox="1"/>
          <p:nvPr/>
        </p:nvSpPr>
        <p:spPr>
          <a:xfrm>
            <a:off x="921563" y="1671547"/>
            <a:ext cx="15927183" cy="1894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59244" marR="0" lvl="1" indent="-34290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sensi di colpa dopo aver mangiato vengono alleviati attraverso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eliminatori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come l'esercizio fisico eccessivo (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motorismo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), il vomito autoindotto e l'abuso di lassativi e/o diuretici.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91;p8">
            <a:extLst>
              <a:ext uri="{FF2B5EF4-FFF2-40B4-BE49-F238E27FC236}">
                <a16:creationId xmlns:a16="http://schemas.microsoft.com/office/drawing/2014/main" id="{32B38A6C-F307-D21A-3348-A290167FD267}"/>
              </a:ext>
            </a:extLst>
          </p:cNvPr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comportamenti eliminatori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3057</Words>
  <Application>Microsoft Office PowerPoint</Application>
  <PresentationFormat>Personalizzato</PresentationFormat>
  <Paragraphs>225</Paragraphs>
  <Slides>29</Slides>
  <Notes>29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4" baseType="lpstr">
      <vt:lpstr>Arial</vt:lpstr>
      <vt:lpstr>Wingdings</vt:lpstr>
      <vt:lpstr>Arimo</vt:lpstr>
      <vt:lpstr>Calibri</vt:lpstr>
      <vt:lpstr>Office Theme</vt:lpstr>
      <vt:lpstr>Presentazione standard di PowerPoint</vt:lpstr>
      <vt:lpstr>Presentazione standard di PowerPoint</vt:lpstr>
      <vt:lpstr>Informazioni generali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Dell</dc:creator>
  <cp:keywords>, docId:490581220A9C03885EBBE0FB14E978FB</cp:keywords>
  <cp:lastModifiedBy>Marzia PP Boto</cp:lastModifiedBy>
  <cp:revision>8</cp:revision>
  <dcterms:created xsi:type="dcterms:W3CDTF">2006-08-16T00:00:00Z</dcterms:created>
  <dcterms:modified xsi:type="dcterms:W3CDTF">2025-04-28T13:59:00Z</dcterms:modified>
</cp:coreProperties>
</file>